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844" r:id="rId1"/>
    <p:sldMasterId id="2147483873" r:id="rId2"/>
    <p:sldMasterId id="2147483944" r:id="rId3"/>
    <p:sldMasterId id="2147483958" r:id="rId4"/>
  </p:sldMasterIdLst>
  <p:notesMasterIdLst>
    <p:notesMasterId r:id="rId26"/>
  </p:notesMasterIdLst>
  <p:handoutMasterIdLst>
    <p:handoutMasterId r:id="rId27"/>
  </p:handoutMasterIdLst>
  <p:sldIdLst>
    <p:sldId id="256" r:id="rId5"/>
    <p:sldId id="419" r:id="rId6"/>
    <p:sldId id="454" r:id="rId7"/>
    <p:sldId id="276" r:id="rId8"/>
    <p:sldId id="285" r:id="rId9"/>
    <p:sldId id="432" r:id="rId10"/>
    <p:sldId id="429" r:id="rId11"/>
    <p:sldId id="277" r:id="rId12"/>
    <p:sldId id="440" r:id="rId13"/>
    <p:sldId id="278" r:id="rId14"/>
    <p:sldId id="441" r:id="rId15"/>
    <p:sldId id="280" r:id="rId16"/>
    <p:sldId id="422" r:id="rId17"/>
    <p:sldId id="423" r:id="rId18"/>
    <p:sldId id="425" r:id="rId19"/>
    <p:sldId id="424" r:id="rId20"/>
    <p:sldId id="443" r:id="rId21"/>
    <p:sldId id="442" r:id="rId22"/>
    <p:sldId id="426" r:id="rId23"/>
    <p:sldId id="427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  <a:srgbClr val="FF0066"/>
    <a:srgbClr val="FFCC66"/>
    <a:srgbClr val="CC00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4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DB8E-EF6B-42F6-B06E-3877779E4D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30010-AD9A-4A9A-8723-6B035801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56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A8338-6AD6-444B-A167-12B2F8F9D87E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7B6E5-19EA-493A-8E0C-B413407D8B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25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19063"/>
            <a:ext cx="2055813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119063"/>
            <a:ext cx="6018212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119063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5613" y="1600200"/>
            <a:ext cx="8226425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98242D3D-FF59-43F5-8414-5CCCCA9ABF5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fade thruBlk="1"/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62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5613" y="1600200"/>
            <a:ext cx="8226425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98242D3D-FF59-43F5-8414-5CCCCA9ABF5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fade thruBlk="1"/>
    <p:sndAc>
      <p:stSnd>
        <p:snd r:embed="rId1" name="click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6E82216E-3D44-4705-A636-D7EF051FA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A3BF-7952-49C4-991C-95C0F45AE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60F1-2C28-4300-BF74-998DB104C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EEC9-FAD1-487C-88E7-27B3AE815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BB2B9-4945-4971-9083-C29659173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D84F1-3433-4F44-B177-A6CA4608D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552BB-AA88-44F3-8F65-0CB197FBF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35C71-205B-41E3-82BB-88D0DEC75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1D8D1-4071-40EF-AE33-0AA87FA4F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9672D-844A-4E9B-9A5E-EA9B32940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58E1B-534B-491F-9A05-B62B1D246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242D3D-FF59-43F5-8414-5CCCCA9ABF5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fade thruBlk="1"/>
    <p:sndAc>
      <p:stSnd>
        <p:snd r:embed="rId1" name="click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82216E-3D44-4705-A636-D7EF051FA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A3BF-7952-49C4-991C-95C0F45AE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60F1-2C28-4300-BF74-998DB10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EEC9-FAD1-487C-88E7-27B3AE815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BB2B9-4945-4971-9083-C29659173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D84F1-3433-4F44-B177-A6CA4608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552BB-AA88-44F3-8F65-0CB197FB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35C71-205B-41E3-82BB-88D0DEC7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1D8D1-4071-40EF-AE33-0AA87FA4F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9672D-844A-4E9B-9A5E-EA9B32940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58E1B-534B-491F-9A05-B62B1D246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242D3D-FF59-43F5-8414-5CCCCA9ABF5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fade thruBlk="1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6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455613" y="119063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455613" y="274638"/>
            <a:ext cx="82264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DC4E3F9-6414-4A66-BDE7-1167DA39E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999" y="838201"/>
            <a:ext cx="7007225" cy="2762250"/>
          </a:xfrm>
        </p:spPr>
        <p:txBody>
          <a:bodyPr>
            <a:noAutofit/>
          </a:bodyPr>
          <a:lstStyle/>
          <a:p>
            <a:r>
              <a:rPr lang="uk-UA" sz="4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 оновленої методики </a:t>
            </a:r>
            <a:r>
              <a:rPr lang="uk-UA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АРВ</a:t>
            </a: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регуляторній політиці на місцевому рівні</a:t>
            </a:r>
            <a:r>
              <a:rPr lang="uk-UA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235824" cy="1905000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343400"/>
            <a:ext cx="57912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Вдовиченко Лариса Юріївна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uk-UA" sz="2000" dirty="0" smtClean="0">
                <a:solidFill>
                  <a:srgbClr val="800000"/>
                </a:solidFill>
                <a:cs typeface="Times New Roman" pitchFamily="18" charset="0"/>
              </a:rPr>
              <a:t>к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.е.н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., </a:t>
            </a:r>
            <a:r>
              <a:rPr lang="uk-UA" sz="1900" dirty="0" smtClean="0">
                <a:solidFill>
                  <a:srgbClr val="800000"/>
                </a:solidFill>
                <a:cs typeface="Times New Roman" pitchFamily="18" charset="0"/>
              </a:rPr>
              <a:t>ст. викладач кафедри економічної теорії Національного університету кораблебудування ім. адмірала Макарова</a:t>
            </a:r>
            <a:endParaRPr lang="ru-RU" sz="1900" dirty="0">
              <a:solidFill>
                <a:srgbClr val="8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81001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Оцінка впливу на сферу інтересів суб'єктів господарювання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9600" y="1502508"/>
          <a:ext cx="8001000" cy="4326792"/>
        </p:xfrm>
        <a:graphic>
          <a:graphicData uri="http://schemas.openxmlformats.org/drawingml/2006/table">
            <a:tbl>
              <a:tblPr/>
              <a:tblGrid>
                <a:gridCol w="2000250"/>
                <a:gridCol w="1200150"/>
                <a:gridCol w="1280160"/>
                <a:gridCol w="1200150"/>
                <a:gridCol w="1200150"/>
                <a:gridCol w="1120140"/>
              </a:tblGrid>
              <a:tr h="859692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latin typeface="Calibri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latin typeface="Calibri"/>
                          <a:ea typeface="Times New Roman"/>
                          <a:cs typeface="Times New Roman"/>
                        </a:rPr>
                        <a:t>Великі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latin typeface="Calibri"/>
                          <a:ea typeface="Times New Roman"/>
                          <a:cs typeface="Times New Roman"/>
                        </a:rPr>
                        <a:t>Середні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latin typeface="Calibri"/>
                          <a:ea typeface="Times New Roman"/>
                          <a:cs typeface="Times New Roman"/>
                        </a:rPr>
                        <a:t>Малі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err="1">
                          <a:latin typeface="Calibri"/>
                          <a:ea typeface="Times New Roman"/>
                          <a:cs typeface="Times New Roman"/>
                        </a:rPr>
                        <a:t>Мікро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latin typeface="Calibri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Кількість суб'єктів господарювання, що підпадають під дію регулювання, одиниць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808">
                <a:tc>
                  <a:txBody>
                    <a:bodyPr/>
                    <a:lstStyle/>
                    <a:p>
                      <a:r>
                        <a:rPr lang="uk-UA" sz="2000">
                          <a:latin typeface="Calibri"/>
                          <a:ea typeface="Times New Roman"/>
                          <a:cs typeface="Times New Roman"/>
                        </a:rPr>
                        <a:t>Питома вага групи у загальній кількості, відсотків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6096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Під час визначення впливу на сферу інтересів суб'єктів господарювання доцільно розглянути такі фактори: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продуктивність та конкурентоспроможність суб'єктів господарювання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інновації та розвиток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доступ до фінансів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3048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Під час проведення оцінки впливу на сферу інтересів суб'єктів господарювання великого і середнього підприємництва окремо кількісно визначити витрати, які будуть виникати внаслідок дії регуляторного акта </a:t>
            </a:r>
            <a:r>
              <a:rPr lang="uk-UA" dirty="0" smtClean="0"/>
              <a:t>(згідно з додатком 2 до Методики проведення аналізу впливу регуляторного акта, далі - Методики)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5800" y="1901046"/>
          <a:ext cx="7391400" cy="4818572"/>
        </p:xfrm>
        <a:graphic>
          <a:graphicData uri="http://schemas.openxmlformats.org/drawingml/2006/table">
            <a:tbl>
              <a:tblPr/>
              <a:tblGrid>
                <a:gridCol w="5943600"/>
                <a:gridCol w="1447800"/>
              </a:tblGrid>
              <a:tr h="247506"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за альтернативами</a:t>
                      </a:r>
                      <a:endParaRPr lang="ru-RU" sz="1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>
                          <a:latin typeface="Calibri"/>
                          <a:ea typeface="Times New Roman"/>
                          <a:cs typeface="Times New Roman"/>
                        </a:rPr>
                        <a:t>Сума витрат, </a:t>
                      </a:r>
                      <a:r>
                        <a:rPr lang="uk-UA" sz="1500" b="1" dirty="0" smtClean="0">
                          <a:latin typeface="Calibri"/>
                          <a:ea typeface="Times New Roman"/>
                          <a:cs typeface="Times New Roman"/>
                        </a:rPr>
                        <a:t>гривень</a:t>
                      </a:r>
                    </a:p>
                    <a:p>
                      <a:pPr algn="ctr"/>
                      <a:endParaRPr lang="ru-RU" sz="1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1734">
                <a:tc>
                  <a:txBody>
                    <a:bodyPr/>
                    <a:lstStyle/>
                    <a:p>
                      <a:r>
                        <a:rPr lang="uk-UA" sz="1500" b="1" dirty="0">
                          <a:latin typeface="Calibri"/>
                          <a:ea typeface="Times New Roman"/>
                          <a:cs typeface="Times New Roman"/>
                        </a:rPr>
                        <a:t>Альтернатива 1. 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для суб'єктів господарювання великого і середнього підприємництва згідно з додатком 2 до Методики </a:t>
                      </a:r>
                      <a:r>
                        <a:rPr lang="uk-UA" sz="15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рядок 11 таблиці "Витрати на одного суб'єкта господарювання великого і середнього підприємництва, які виникають внаслідок дії регуляторного акта")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uk-UA" sz="1500" b="1" dirty="0">
                          <a:latin typeface="Calibri"/>
                          <a:ea typeface="Times New Roman"/>
                          <a:cs typeface="Times New Roman"/>
                        </a:rPr>
                        <a:t>Альтернатива 2. 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для суб'єктів господарювання великого і середнього підприємництва згідно з додатком 2 до Методики </a:t>
                      </a:r>
                      <a:r>
                        <a:rPr lang="uk-UA" sz="15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рядок 11 таблиці "Витрати на одного суб'єкта господарювання великого і середнього підприємництва, які виникають внаслідок дії регуляторного акта")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7538">
                <a:tc>
                  <a:txBody>
                    <a:bodyPr/>
                    <a:lstStyle/>
                    <a:p>
                      <a:r>
                        <a:rPr lang="uk-UA" sz="1500" b="1" dirty="0">
                          <a:latin typeface="Calibri"/>
                          <a:ea typeface="Times New Roman"/>
                          <a:cs typeface="Times New Roman"/>
                        </a:rPr>
                        <a:t>Альтернатива 3. 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для суб'єктів господарювання великого і середнього підприємництва згідно з додатком 2 до Методики </a:t>
                      </a:r>
                      <a:r>
                        <a:rPr lang="uk-UA" sz="15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рядок 11 таблиці "Витрати на одного суб'єкта господарювання великого і середнього підприємництва, які виникають внаслідок дії регуляторного акта")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45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Вибір найбільш оптимального альтернативного способу досягнення цілей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1219200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Вибір здійснюється з урахуванням системи бальної оцінки ступеня досягнення визначених цілей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Вартість балів визначається за чотирибальною системою оцінки ступеня досягнення визначених цілей, де: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цілі прийняття регуляторного акта, які можуть бути досягнуті повною мірою (проблема більше існувати не буде)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цілі прийняття регуляторного акта, які можуть бути досягнуті майже повною мірою (усі важливі аспекти проблеми існувати не будуть)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цілі прийняття регуляторного акта, які можуть бути досягнуті частково (проблема значно зменшиться, деякі важливі та критичні аспекти проблеми залишаться невирішеними)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цілі прийняття регуляторного акта, які не можуть бути досягнуті (проблема продовжує існувати)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0" y="685800"/>
          <a:ext cx="7772400" cy="5273040"/>
        </p:xfrm>
        <a:graphic>
          <a:graphicData uri="http://schemas.openxmlformats.org/drawingml/2006/table">
            <a:tbl>
              <a:tblPr/>
              <a:tblGrid>
                <a:gridCol w="2953512"/>
                <a:gridCol w="2487168"/>
                <a:gridCol w="233172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Рейтинг результативності (досягнення цілей під час вирішення проблеми</a:t>
                      </a:r>
                      <a:r>
                        <a:rPr lang="uk-UA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/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Бал результативності (за чотирибальною системою оцінки)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Коментарі щодо присвоєння відповідного </a:t>
                      </a:r>
                      <a:r>
                        <a:rPr lang="uk-UA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бала</a:t>
                      </a:r>
                    </a:p>
                    <a:p>
                      <a:pPr algn="ctr"/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66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endParaRPr lang="uk-UA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166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endParaRPr lang="uk-UA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018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838200"/>
          <a:ext cx="7543800" cy="4541520"/>
        </p:xfrm>
        <a:graphic>
          <a:graphicData uri="http://schemas.openxmlformats.org/drawingml/2006/table">
            <a:tbl>
              <a:tblPr/>
              <a:tblGrid>
                <a:gridCol w="2133600"/>
                <a:gridCol w="1600200"/>
                <a:gridCol w="16002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Рейтинг </a:t>
                      </a:r>
                      <a:r>
                        <a:rPr lang="uk-UA" sz="2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результатив-ності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Вигоди (підсумок)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Витрати (підсумок)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Обґрунтування відповідного місця альтернативи у </a:t>
                      </a:r>
                      <a:r>
                        <a:rPr lang="uk-UA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рейтингу</a:t>
                      </a:r>
                    </a:p>
                    <a:p>
                      <a:pPr algn="ctr"/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914400"/>
          <a:ext cx="8229600" cy="4541520"/>
        </p:xfrm>
        <a:graphic>
          <a:graphicData uri="http://schemas.openxmlformats.org/drawingml/2006/table">
            <a:tbl>
              <a:tblPr/>
              <a:tblGrid>
                <a:gridCol w="2286000"/>
                <a:gridCol w="3227832"/>
                <a:gridCol w="2715768"/>
              </a:tblGrid>
              <a:tr h="2120278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Аргументи щодо переваги обраної альтернативи / причини відмови від альтернативи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Оцінка ризику зовнішніх чинників на дію запропонованого регуляторного </a:t>
                      </a:r>
                      <a:r>
                        <a:rPr lang="uk-UA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акта</a:t>
                      </a:r>
                    </a:p>
                    <a:p>
                      <a:pPr algn="ctr"/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881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881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0881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</a:t>
                      </a:r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38200" y="457200"/>
            <a:ext cx="7315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Запам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lang="uk-UA" sz="2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ятайте</a:t>
            </a: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витрат на виконання вимог регуляторного акта для органів виконавчої влади чи органів місцевого самоврядування згідно з додатком 3 до Методики не здійснюється, якщо розробником буде здійснено розрахунок витрат на запровадження державного регулювання для суб'єктів малого підприємництва згідно з додатком 4 до Методики (Тест малого підприємництва – М-Тест)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Якщо питома вага суб'єктів малого підприємництва (малих та мікропідприємств разом) у загальній кількості суб'єктів господарювання, на яких поширюється регулювання, перевищує 10%, тоді необхідно здійснити розрахунок витрат на запровадження державного регулювання для суб'єктів малого підприємництва згідно з додатком 4 до Методики (М-Тест)</a:t>
            </a:r>
            <a:endParaRPr lang="uk-UA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ВИТРАТИ</a:t>
            </a:r>
            <a:br>
              <a:rPr lang="uk-UA" b="1" dirty="0" smtClean="0"/>
            </a:br>
            <a:r>
              <a:rPr lang="uk-UA" b="1" dirty="0" smtClean="0"/>
              <a:t>на одного суб'єкта господарювання великого і середнього підприємництва, які виникають внаслідок дії регуляторного акта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5800" y="914402"/>
          <a:ext cx="7467600" cy="5943598"/>
        </p:xfrm>
        <a:graphic>
          <a:graphicData uri="http://schemas.openxmlformats.org/drawingml/2006/table">
            <a:tbl>
              <a:tblPr/>
              <a:tblGrid>
                <a:gridCol w="914400"/>
                <a:gridCol w="4686300"/>
                <a:gridCol w="970788"/>
                <a:gridCol w="896112"/>
              </a:tblGrid>
              <a:tr h="427306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latin typeface="Calibri"/>
                          <a:ea typeface="Times New Roman"/>
                          <a:cs typeface="Times New Roman"/>
                        </a:rPr>
                        <a:t>Порядковий номер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latin typeface="Calibri"/>
                          <a:ea typeface="Times New Roman"/>
                          <a:cs typeface="Times New Roman"/>
                        </a:rPr>
                        <a:t>Витрати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latin typeface="Calibri"/>
                          <a:ea typeface="Times New Roman"/>
                          <a:cs typeface="Times New Roman"/>
                        </a:rPr>
                        <a:t>За перший рік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latin typeface="Calibri"/>
                          <a:ea typeface="Times New Roman"/>
                          <a:cs typeface="Times New Roman"/>
                        </a:rPr>
                        <a:t>За п'ять років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20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Витрати на придбання основних фондів, обладнання та приладів, сервісне обслуговування, навчання / підвищення кваліфікації персоналу тощо, гривень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06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Податки та збори (зміна розміру податків/зборів, виникнення необхідності у сплаті податків/зборів), гривень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06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Витрати, пов'язані із веденням обліку, підготовкою та поданням звітності державним органам, гривень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208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Витрати, пов'язані з адмініструванням заходів державного нагляду (контролю) (перевірок, штрафних санкцій, виконання рішень/приписів тощо), гривень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1010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Витрати на отримання адміністративних послуг (дозволів, ліцензій, сертифікатів, атестатів, погоджень, висновків, проведення незалежних/обов'язкових експертиз, сертифікації, атестації тощо) та інших послуг (проведення наукових, інших експертиз, страхування тощо), гривень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06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Витрати на оборотні активи (матеріали, канцелярські товари тощо), гривень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897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Витрати, пов'язані із наймом додаткового персоналу, гривень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404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Інше (уточнити), гривень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404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РАЗОМ (сума рядків: 1 + 2 + 3 + 4 + 5 + 6 + 7 + 8), гривень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035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Кількість суб'єктів господарювання великого та середнього підприємництва, на яких буде поширено регулювання, одиниць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208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суб'єктів господарювання великого та середнього підприємництва, на виконання регулювання (вартість регулювання) (рядок 9 х рядок 10), гривень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56" marR="14556" marT="14556" marB="145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685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/>
          </a:p>
          <a:p>
            <a:endParaRPr lang="ru-RU" sz="1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БЮДЖЕТНІ ВИТРАТИ</a:t>
            </a:r>
            <a:br>
              <a:rPr lang="uk-UA" sz="2000" b="1" dirty="0" smtClean="0"/>
            </a:br>
            <a:r>
              <a:rPr lang="uk-UA" sz="2000" b="1" dirty="0" smtClean="0"/>
              <a:t>на адміністрування регулювання для суб'єктів великого і середнього підприємництва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990600"/>
            <a:ext cx="861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витрат на адміністрування регулювання здійснюється окремо для кожного відповідного органу державної влади чи органу місцевого самоврядування, що залучений до процесу регулювання.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Державний орган, для якого здійснюється розрахунок адміністрування регулювання:</a:t>
            </a:r>
            <a:br>
              <a:rPr lang="uk-UA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1000" y="2232217"/>
          <a:ext cx="8382000" cy="4555646"/>
        </p:xfrm>
        <a:graphic>
          <a:graphicData uri="http://schemas.openxmlformats.org/drawingml/2006/table">
            <a:tbl>
              <a:tblPr/>
              <a:tblGrid>
                <a:gridCol w="3364546"/>
                <a:gridCol w="918858"/>
                <a:gridCol w="1171028"/>
                <a:gridCol w="1088122"/>
                <a:gridCol w="1003491"/>
                <a:gridCol w="835955"/>
              </a:tblGrid>
              <a:tr h="1047849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>Процедура регулювання суб'єктів великого і середнього підприємництва (розрахунок на одного типового суб'єкта господарювання)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  <a:t>Планові витрати часу на процедуру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  <a:t>Вартість часу співробітника органу державної влади відповідної категорії (заробітна плата)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  <a:t>Оцінка кількості процедур за рік, що припадають на одного суб'єкта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  <a:t>Оцінка кількості суб'єктів, що підпадають під дію процедури регулюва-</a:t>
                      </a:r>
                      <a:b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000" b="1">
                          <a:latin typeface="Calibri"/>
                          <a:ea typeface="Times New Roman"/>
                          <a:cs typeface="Times New Roman"/>
                        </a:rPr>
                        <a:t>ння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>Витрати на </a:t>
                      </a:r>
                      <a:r>
                        <a:rPr lang="uk-UA" sz="1000" b="1" dirty="0" err="1">
                          <a:latin typeface="Calibri"/>
                          <a:ea typeface="Times New Roman"/>
                          <a:cs typeface="Times New Roman"/>
                        </a:rPr>
                        <a:t>адміні-</a:t>
                      </a:r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000" b="1" dirty="0" err="1">
                          <a:latin typeface="Calibri"/>
                          <a:ea typeface="Times New Roman"/>
                          <a:cs typeface="Times New Roman"/>
                        </a:rPr>
                        <a:t>стрування</a:t>
                      </a:r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000" b="1" dirty="0" err="1">
                          <a:latin typeface="Calibri"/>
                          <a:ea typeface="Times New Roman"/>
                          <a:cs typeface="Times New Roman"/>
                        </a:rPr>
                        <a:t>регулюва-</a:t>
                      </a:r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ння</a:t>
                      </a:r>
                      <a:r>
                        <a:rPr lang="uk-UA" sz="10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000" b="1" dirty="0">
                          <a:latin typeface="Calibri"/>
                          <a:ea typeface="Times New Roman"/>
                          <a:cs typeface="Times New Roman"/>
                        </a:rPr>
                        <a:t>(за рік), гривень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9">
                <a:tc>
                  <a:txBody>
                    <a:bodyPr/>
                    <a:lstStyle/>
                    <a:p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1. Облік суб'єкта господарювання, що перебуває у сфері регулювання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9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2. Поточний контроль за суб'єктом господарювання, що перебуває у сфері регулювання, у тому числі: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74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камеральні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74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виїзні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9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3. Підготовка, затвердження та опрацювання одного окремого акта про порушення вимог регулювання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9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4. Реалізація одного окремого рішення щодо порушення вимог регулювання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9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5. Оскарження одного окремого рішення суб'єктами господарювання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74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6. Підготовка звітності за результатами регулювання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767">
                <a:tc>
                  <a:txBody>
                    <a:bodyPr/>
                    <a:lstStyle/>
                    <a:p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7. Інші адміністративні процедури (уточнити):</a:t>
                      </a:r>
                      <a:b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________________________________________ </a:t>
                      </a:r>
                      <a:b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________________________________________ </a:t>
                      </a:r>
                      <a:b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74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Разом за рік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74">
                <a:tc>
                  <a:txBody>
                    <a:bodyPr/>
                    <a:lstStyle/>
                    <a:p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Сумарно за п'ять років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41" marR="14941" marT="14941" marB="149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762000"/>
            <a:ext cx="7620000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uk-UA" b="1" dirty="0" smtClean="0"/>
              <a:t>Оновлену методику </a:t>
            </a:r>
            <a:r>
              <a:rPr lang="uk-UA" b="1" dirty="0" err="1" smtClean="0"/>
              <a:t>АРВ</a:t>
            </a:r>
            <a:r>
              <a:rPr lang="uk-UA" dirty="0" smtClean="0"/>
              <a:t> запроваджено в Україні нормами нової редакції  постанови Кабінету Міністрів України </a:t>
            </a:r>
            <a:r>
              <a:rPr lang="uk-UA" dirty="0" err="1" smtClean="0"/>
              <a:t>“Про</a:t>
            </a:r>
            <a:r>
              <a:rPr lang="uk-UA" dirty="0" smtClean="0"/>
              <a:t> затвердження методик проведення аналізу впливу та відстеження результативності регуляторного </a:t>
            </a:r>
            <a:r>
              <a:rPr lang="uk-UA" dirty="0" err="1" smtClean="0"/>
              <a:t>акта”</a:t>
            </a:r>
            <a:r>
              <a:rPr lang="uk-UA" dirty="0" smtClean="0"/>
              <a:t> від 11.03.2004 р. № 308 </a:t>
            </a:r>
          </a:p>
          <a:p>
            <a:pPr>
              <a:lnSpc>
                <a:spcPts val="3400"/>
              </a:lnSpc>
            </a:pPr>
            <a:endParaRPr lang="uk-UA" dirty="0" smtClean="0"/>
          </a:p>
          <a:p>
            <a:pPr>
              <a:lnSpc>
                <a:spcPts val="3400"/>
              </a:lnSpc>
            </a:pPr>
            <a:r>
              <a:rPr lang="uk-UA" dirty="0" smtClean="0"/>
              <a:t>(постанова Кабінету Міністрів України </a:t>
            </a:r>
            <a:r>
              <a:rPr lang="uk-UA" dirty="0" err="1" smtClean="0"/>
              <a:t>“Про</a:t>
            </a:r>
            <a:r>
              <a:rPr lang="uk-UA" dirty="0" smtClean="0"/>
              <a:t> внесення змін до постанови Кабінету Міністрів України від 11 березня 2004 р. № 308” від 16 грудня 2015 р. № 1151, </a:t>
            </a:r>
            <a:r>
              <a:rPr lang="uk-UA" dirty="0" err="1" smtClean="0"/>
              <a:t>оприлюднено</a:t>
            </a:r>
            <a:r>
              <a:rPr lang="uk-UA" dirty="0" smtClean="0"/>
              <a:t> – “</a:t>
            </a:r>
            <a:r>
              <a:rPr lang="ru-RU" dirty="0" err="1" smtClean="0"/>
              <a:t>Урядовий</a:t>
            </a:r>
            <a:r>
              <a:rPr lang="ru-RU" dirty="0" smtClean="0"/>
              <a:t> </a:t>
            </a:r>
            <a:r>
              <a:rPr lang="ru-RU" dirty="0" err="1" smtClean="0"/>
              <a:t>кур'єр</a:t>
            </a:r>
            <a:r>
              <a:rPr lang="uk-UA" dirty="0" smtClean="0"/>
              <a:t>”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15.01.2016 р. </a:t>
            </a:r>
            <a:r>
              <a:rPr lang="uk-UA" dirty="0" smtClean="0"/>
              <a:t>–</a:t>
            </a:r>
            <a:r>
              <a:rPr lang="ru-RU" dirty="0" smtClean="0"/>
              <a:t> № 8)</a:t>
            </a:r>
          </a:p>
          <a:p>
            <a:pPr>
              <a:lnSpc>
                <a:spcPts val="3400"/>
              </a:lnSpc>
            </a:pPr>
            <a:r>
              <a:rPr lang="ru-RU" dirty="0" smtClean="0"/>
              <a:t> </a:t>
            </a:r>
            <a:r>
              <a:rPr lang="uk-UA" b="1" dirty="0" smtClean="0"/>
              <a:t>набула чинності з 15.03.2016 р.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/>
          </a:p>
          <a:p>
            <a:endParaRPr lang="en-US" sz="16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3810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Якщо державне регулювання передбачає утворення нового державного органу (або нового структурного підрозділу діючого органу), необхідно визначити повний запланований річний бюджет нового органу (структурного підрозділу) ____ х 5 років = _____ гривень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62000" y="2133600"/>
          <a:ext cx="7772400" cy="3274422"/>
        </p:xfrm>
        <a:graphic>
          <a:graphicData uri="http://schemas.openxmlformats.org/drawingml/2006/table">
            <a:tbl>
              <a:tblPr/>
              <a:tblGrid>
                <a:gridCol w="2020824"/>
                <a:gridCol w="1943100"/>
                <a:gridCol w="1787652"/>
                <a:gridCol w="2020824"/>
              </a:tblGrid>
              <a:tr h="755759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Calibri"/>
                          <a:ea typeface="Times New Roman"/>
                          <a:cs typeface="Times New Roman"/>
                        </a:rPr>
                        <a:t>Порядковий номер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Calibri"/>
                          <a:ea typeface="Times New Roman"/>
                          <a:cs typeface="Times New Roman"/>
                        </a:rPr>
                        <a:t>Назва державного органу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Calibri"/>
                          <a:ea typeface="Times New Roman"/>
                          <a:cs typeface="Times New Roman"/>
                        </a:rPr>
                        <a:t>Витрати на адміністрування регулювання за рік, гривень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Calibri"/>
                          <a:ea typeface="Times New Roman"/>
                          <a:cs typeface="Times New Roman"/>
                        </a:rPr>
                        <a:t>Сумарні витрати на адміністрування регулювання за п'ять років, гривень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977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b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b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4541">
                <a:tc>
                  <a:txBody>
                    <a:bodyPr/>
                    <a:lstStyle/>
                    <a:p>
                      <a:r>
                        <a:rPr lang="uk-UA" sz="1600">
                          <a:latin typeface="Calibri"/>
                          <a:ea typeface="Times New Roman"/>
                          <a:cs typeface="Times New Roman"/>
                        </a:rPr>
                        <a:t>Сумарно бюджетні витрати на адміністрування регулювання суб'єктів великого і середнього підприємництва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7" marR="17417" marT="17417" marB="17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981200"/>
            <a:ext cx="5715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ДЯКУЮ ЗА УВАГУ</a:t>
            </a:r>
            <a:r>
              <a:rPr lang="es-E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!</a:t>
            </a:r>
            <a:endParaRPr lang="ru-RU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  <a:p>
            <a:r>
              <a:rPr lang="uk-UA" sz="2400" dirty="0" smtClean="0">
                <a:latin typeface="Calibri" pitchFamily="34" charset="0"/>
              </a:rPr>
              <a:t>Лариса Юріївна Вдовиченко</a:t>
            </a:r>
          </a:p>
          <a:p>
            <a:endParaRPr lang="uk-UA" sz="2400" dirty="0" smtClean="0">
              <a:latin typeface="Calibri" pitchFamily="34" charset="0"/>
            </a:endParaRPr>
          </a:p>
          <a:p>
            <a:r>
              <a:rPr lang="uk-UA" sz="2400" dirty="0" smtClean="0">
                <a:latin typeface="Calibri" pitchFamily="34" charset="0"/>
              </a:rPr>
              <a:t>(067) 512-47-63</a:t>
            </a:r>
          </a:p>
          <a:p>
            <a:r>
              <a:rPr lang="en-US" sz="2400" dirty="0" err="1" smtClean="0">
                <a:latin typeface="Calibri" pitchFamily="34" charset="0"/>
              </a:rPr>
              <a:t>lara.vdovichenko</a:t>
            </a:r>
            <a:r>
              <a:rPr lang="uk-UA" sz="2400" dirty="0" smtClean="0">
                <a:latin typeface="Calibri" pitchFamily="34" charset="0"/>
              </a:rPr>
              <a:t>@</a:t>
            </a:r>
            <a:r>
              <a:rPr lang="en-US" sz="2400" dirty="0" smtClean="0">
                <a:latin typeface="Calibri" pitchFamily="34" charset="0"/>
              </a:rPr>
              <a:t>yandex.ua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2BB-AA88-44F3-8F65-0CB197FBF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5334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Структура АРВ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219200"/>
            <a:ext cx="6476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 Визначення проблеми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1600200"/>
            <a:ext cx="5624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II. Цілі державного регулювання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9812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III. Визначення та оцінка альтернативних способів досягнення цілей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00" y="24384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IV. Вибір найбільш оптимального альтернативного способу досягнення цілей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000" y="31242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V. Механізми та заходи, які забезпечать розв'язання визначеної проблеми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000" y="3581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VI. Оцінка виконання вимог регуляторного акта залежно від ресурсів, якими розпоряджаються органи виконавчої влади чи органи місцевого самоврядування, фізичні та юридичні особи, які повинні проваджувати або виконувати ці вимоги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000" y="4800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VII. Обґрунтування запропонованого строку дії регуляторного акта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2000" y="52578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VIII. Визначення показників результативності дії регуляторного акта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2000" y="56388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IX. Визначення заходів, за допомогою яких здійснюватиметься відстеження результативності дії регуляторного акта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1066800" y="228600"/>
            <a:ext cx="7239000" cy="990600"/>
          </a:xfrm>
        </p:spPr>
        <p:txBody>
          <a:bodyPr/>
          <a:lstStyle/>
          <a:p>
            <a:pPr lvl="0" algn="ctr"/>
            <a:r>
              <a:rPr lang="uk-UA" sz="2400" b="1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ea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ea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ea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ea typeface="Times New Roman" pitchFamily="18" charset="0"/>
                <a:cs typeface="Times New Roman" pitchFamily="18" charset="0"/>
              </a:rPr>
              <a:t>Зміни щодо здійснення </a:t>
            </a:r>
            <a:r>
              <a:rPr lang="uk-UA" sz="2400" b="1" dirty="0" err="1" smtClean="0">
                <a:ea typeface="Times New Roman" pitchFamily="18" charset="0"/>
                <a:cs typeface="Times New Roman" pitchFamily="18" charset="0"/>
              </a:rPr>
              <a:t>АРВ</a:t>
            </a:r>
            <a:r>
              <a:rPr lang="uk-UA" sz="2400" b="1" dirty="0" smtClean="0">
                <a:ea typeface="Times New Roman" pitchFamily="18" charset="0"/>
                <a:cs typeface="Times New Roman" pitchFamily="18" charset="0"/>
              </a:rPr>
              <a:t> детально</a:t>
            </a:r>
            <a:br>
              <a:rPr lang="uk-UA" sz="2400" b="1" dirty="0" smtClean="0">
                <a:ea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2209800"/>
          <a:ext cx="8153400" cy="2750820"/>
        </p:xfrm>
        <a:graphic>
          <a:graphicData uri="http://schemas.openxmlformats.org/drawingml/2006/table">
            <a:tbl>
              <a:tblPr/>
              <a:tblGrid>
                <a:gridCol w="3669030"/>
                <a:gridCol w="2364486"/>
                <a:gridCol w="2119884"/>
              </a:tblGrid>
              <a:tr h="364959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Групи (підгрупи</a:t>
                      </a:r>
                      <a:r>
                        <a:rPr lang="uk-UA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/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9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Громадяни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9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Calibri"/>
                          <a:ea typeface="Times New Roman"/>
                          <a:cs typeface="Times New Roman"/>
                        </a:rPr>
                        <a:t>Держава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9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Суб'єкти господарювання,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2333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у тому числі суб'єкти малого підприємництва*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304800" y="9906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визначені проблеми особлива увага приділяється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окресленню основних груп (підгруп), на які проблема справляє вплив: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4648200"/>
            <a:ext cx="8077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</a:t>
            </a:r>
            <a:br>
              <a:rPr lang="uk-U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 разі коли проблема впливає на суб'єктів малого підприємництва, необхідно у подальших таблицях конкретизувати питому вагу суб'єктів малого підприємництва у загальній кількості суб'єктів господарювання, на яких проблема справляє вплив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68580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Визначення альтернативних способів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9200" y="1676400"/>
          <a:ext cx="7239000" cy="3436620"/>
        </p:xfrm>
        <a:graphic>
          <a:graphicData uri="http://schemas.openxmlformats.org/drawingml/2006/table">
            <a:tbl>
              <a:tblPr/>
              <a:tblGrid>
                <a:gridCol w="2099310"/>
                <a:gridCol w="513969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Вид альтернативи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Опис альтернативи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Альтернатива 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Альтернатива 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304800" y="1"/>
            <a:ext cx="800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 час визначення альтернатив доцільно розглянути такі можливі форми регулювання, зокрема залежно від предмета регулювання: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відсутність регулювання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створення фінансових стимулів (встановлення/зміна податків та зборів, дотації, субсидії, штрафи, компенсації тощо)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обов'язкове маркування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обов'язкова звітність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квотування, ліцензування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дозвільні інструменти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аборони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обов'язкове страхування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2133600"/>
            <a:ext cx="708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endParaRPr lang="uk-UA" sz="1000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endParaRPr lang="uk-UA" sz="2000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ts val="600"/>
              </a:spcAft>
              <a:tabLst>
                <a:tab pos="3314700" algn="l"/>
              </a:tabLst>
            </a:pPr>
            <a:endParaRPr lang="uk-UA" sz="2000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ts val="600"/>
              </a:spcAft>
              <a:tabLst>
                <a:tab pos="3314700" algn="l"/>
              </a:tabLst>
            </a:pPr>
            <a:endParaRPr lang="uk-UA" sz="2000" b="1" dirty="0" smtClean="0">
              <a:solidFill>
                <a:srgbClr val="800000"/>
              </a:solidFill>
              <a:ea typeface="Times New Roman" pitchFamily="18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ts val="600"/>
              </a:spcAft>
              <a:tabLst>
                <a:tab pos="3314700" algn="l"/>
              </a:tabLst>
            </a:pPr>
            <a:r>
              <a:rPr lang="uk-UA" sz="20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90600" y="685800"/>
            <a:ext cx="7696200" cy="731838"/>
          </a:xfrm>
        </p:spPr>
        <p:txBody>
          <a:bodyPr/>
          <a:lstStyle/>
          <a:p>
            <a:pPr algn="ctr"/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2400" b="1" dirty="0" smtClean="0"/>
              <a:t>Оцінка вибраних альтернативних способів досягнення цілей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905000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Здійснити опис вигод та витрат за кожною альтернативою для сфер інтересів держави, громадян та суб'єктів господарювання: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38200" y="3124199"/>
          <a:ext cx="7315200" cy="2590798"/>
        </p:xfrm>
        <a:graphic>
          <a:graphicData uri="http://schemas.openxmlformats.org/drawingml/2006/table">
            <a:tbl>
              <a:tblPr/>
              <a:tblGrid>
                <a:gridCol w="2487168"/>
                <a:gridCol w="2414016"/>
                <a:gridCol w="2414016"/>
              </a:tblGrid>
              <a:tr h="693084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Вид альтернативи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Вигоди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Calibri"/>
                          <a:ea typeface="Times New Roman"/>
                          <a:cs typeface="Times New Roman"/>
                        </a:rPr>
                        <a:t>Витрати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84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84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Альтернатива 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546">
                <a:tc>
                  <a:txBody>
                    <a:bodyPr/>
                    <a:lstStyle/>
                    <a:p>
                      <a:r>
                        <a:rPr lang="uk-UA" sz="2400">
                          <a:latin typeface="Calibri"/>
                          <a:ea typeface="Times New Roman"/>
                          <a:cs typeface="Times New Roman"/>
                        </a:rPr>
                        <a:t>Альтернатива 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312" y="304800"/>
            <a:ext cx="80152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Під час визначення впливу на сферу інтересів держави доцільно розглянути такі фактори: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міжнародну торгівлю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злочинність, зокрема економічні злочини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корупційні можливості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зміни надходжень до бюджетів усіх рівнів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тіньову економіку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обсяги інвестицій, у тому числі міжнародні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суб'єктів господарювання, що провадять діяльність у певній сфері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позиції України у міжнародних рейтингах та виконання міжнародних зобов'язань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DC4E3F9-6414-4A66-BDE7-1167DA39EB6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685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/>
          </a:p>
        </p:txBody>
      </p:sp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381000" y="381000"/>
            <a:ext cx="8229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 час визначення впливу на сферу інтересів громадян доцільно розглянути такі фактори: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 споживчого вибору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 споживчих цін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отримання інформації споживачами та їх захист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зайнятість, робочі місця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здоров'я, безпеку, права та гідність громадян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екологію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 на гендерний баланс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B0E2FF"/>
      </a:lt1>
      <a:dk2>
        <a:srgbClr val="1B6491"/>
      </a:dk2>
      <a:lt2>
        <a:srgbClr val="B2B2B2"/>
      </a:lt2>
      <a:accent1>
        <a:srgbClr val="1E9EE7"/>
      </a:accent1>
      <a:accent2>
        <a:srgbClr val="3173E9"/>
      </a:accent2>
      <a:accent3>
        <a:srgbClr val="D4EEFF"/>
      </a:accent3>
      <a:accent4>
        <a:srgbClr val="000000"/>
      </a:accent4>
      <a:accent5>
        <a:srgbClr val="ABCCF1"/>
      </a:accent5>
      <a:accent6>
        <a:srgbClr val="2B68D3"/>
      </a:accent6>
      <a:hlink>
        <a:srgbClr val="18699C"/>
      </a:hlink>
      <a:folHlink>
        <a:srgbClr val="144FB8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B0E2FF"/>
        </a:lt1>
        <a:dk2>
          <a:srgbClr val="1B6491"/>
        </a:dk2>
        <a:lt2>
          <a:srgbClr val="B2B2B2"/>
        </a:lt2>
        <a:accent1>
          <a:srgbClr val="1E9EE7"/>
        </a:accent1>
        <a:accent2>
          <a:srgbClr val="3173E9"/>
        </a:accent2>
        <a:accent3>
          <a:srgbClr val="D4EEFF"/>
        </a:accent3>
        <a:accent4>
          <a:srgbClr val="000000"/>
        </a:accent4>
        <a:accent5>
          <a:srgbClr val="ABCCF1"/>
        </a:accent5>
        <a:accent6>
          <a:srgbClr val="2B68D3"/>
        </a:accent6>
        <a:hlink>
          <a:srgbClr val="18699C"/>
        </a:hlink>
        <a:folHlink>
          <a:srgbClr val="144F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B0E2FF"/>
        </a:lt1>
        <a:dk2>
          <a:srgbClr val="1B6491"/>
        </a:dk2>
        <a:lt2>
          <a:srgbClr val="B2B2B2"/>
        </a:lt2>
        <a:accent1>
          <a:srgbClr val="0DA543"/>
        </a:accent1>
        <a:accent2>
          <a:srgbClr val="2E54B7"/>
        </a:accent2>
        <a:accent3>
          <a:srgbClr val="D4EEFF"/>
        </a:accent3>
        <a:accent4>
          <a:srgbClr val="000000"/>
        </a:accent4>
        <a:accent5>
          <a:srgbClr val="AACFB0"/>
        </a:accent5>
        <a:accent6>
          <a:srgbClr val="294BA6"/>
        </a:accent6>
        <a:hlink>
          <a:srgbClr val="636A16"/>
        </a:hlink>
        <a:folHlink>
          <a:srgbClr val="0061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B0E2FF"/>
        </a:lt1>
        <a:dk2>
          <a:srgbClr val="1B6491"/>
        </a:dk2>
        <a:lt2>
          <a:srgbClr val="B2B2B2"/>
        </a:lt2>
        <a:accent1>
          <a:srgbClr val="B37500"/>
        </a:accent1>
        <a:accent2>
          <a:srgbClr val="0071B3"/>
        </a:accent2>
        <a:accent3>
          <a:srgbClr val="D4EEFF"/>
        </a:accent3>
        <a:accent4>
          <a:srgbClr val="000000"/>
        </a:accent4>
        <a:accent5>
          <a:srgbClr val="D6BDAA"/>
        </a:accent5>
        <a:accent6>
          <a:srgbClr val="0066A2"/>
        </a:accent6>
        <a:hlink>
          <a:srgbClr val="806E00"/>
        </a:hlink>
        <a:folHlink>
          <a:srgbClr val="9034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B0E2FF"/>
        </a:lt1>
        <a:dk2>
          <a:srgbClr val="1B6491"/>
        </a:dk2>
        <a:lt2>
          <a:srgbClr val="B2B2B2"/>
        </a:lt2>
        <a:accent1>
          <a:srgbClr val="929900"/>
        </a:accent1>
        <a:accent2>
          <a:srgbClr val="B35D19"/>
        </a:accent2>
        <a:accent3>
          <a:srgbClr val="D4EEFF"/>
        </a:accent3>
        <a:accent4>
          <a:srgbClr val="000000"/>
        </a:accent4>
        <a:accent5>
          <a:srgbClr val="C7CAAA"/>
        </a:accent5>
        <a:accent6>
          <a:srgbClr val="A25316"/>
        </a:accent6>
        <a:hlink>
          <a:srgbClr val="005180"/>
        </a:hlink>
        <a:folHlink>
          <a:srgbClr val="6E30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1B6491"/>
        </a:dk2>
        <a:lt2>
          <a:srgbClr val="B2B2B2"/>
        </a:lt2>
        <a:accent1>
          <a:srgbClr val="1E9EE7"/>
        </a:accent1>
        <a:accent2>
          <a:srgbClr val="3173E9"/>
        </a:accent2>
        <a:accent3>
          <a:srgbClr val="FFFFFF"/>
        </a:accent3>
        <a:accent4>
          <a:srgbClr val="000000"/>
        </a:accent4>
        <a:accent5>
          <a:srgbClr val="ABCCF1"/>
        </a:accent5>
        <a:accent6>
          <a:srgbClr val="2B68D3"/>
        </a:accent6>
        <a:hlink>
          <a:srgbClr val="18699C"/>
        </a:hlink>
        <a:folHlink>
          <a:srgbClr val="144F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1B6491"/>
        </a:dk2>
        <a:lt2>
          <a:srgbClr val="B2B2B2"/>
        </a:lt2>
        <a:accent1>
          <a:srgbClr val="0DA543"/>
        </a:accent1>
        <a:accent2>
          <a:srgbClr val="2E54B7"/>
        </a:accent2>
        <a:accent3>
          <a:srgbClr val="FFFFFF"/>
        </a:accent3>
        <a:accent4>
          <a:srgbClr val="000000"/>
        </a:accent4>
        <a:accent5>
          <a:srgbClr val="AACFB0"/>
        </a:accent5>
        <a:accent6>
          <a:srgbClr val="294BA6"/>
        </a:accent6>
        <a:hlink>
          <a:srgbClr val="636A16"/>
        </a:hlink>
        <a:folHlink>
          <a:srgbClr val="0061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1B6491"/>
        </a:dk2>
        <a:lt2>
          <a:srgbClr val="B2B2B2"/>
        </a:lt2>
        <a:accent1>
          <a:srgbClr val="B37500"/>
        </a:accent1>
        <a:accent2>
          <a:srgbClr val="0071B3"/>
        </a:accent2>
        <a:accent3>
          <a:srgbClr val="FFFFFF"/>
        </a:accent3>
        <a:accent4>
          <a:srgbClr val="000000"/>
        </a:accent4>
        <a:accent5>
          <a:srgbClr val="D6BDAA"/>
        </a:accent5>
        <a:accent6>
          <a:srgbClr val="0066A2"/>
        </a:accent6>
        <a:hlink>
          <a:srgbClr val="806E00"/>
        </a:hlink>
        <a:folHlink>
          <a:srgbClr val="9034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0000"/>
        </a:dk1>
        <a:lt1>
          <a:srgbClr val="FFFFFF"/>
        </a:lt1>
        <a:dk2>
          <a:srgbClr val="1B6491"/>
        </a:dk2>
        <a:lt2>
          <a:srgbClr val="B2B2B2"/>
        </a:lt2>
        <a:accent1>
          <a:srgbClr val="929900"/>
        </a:accent1>
        <a:accent2>
          <a:srgbClr val="B35D19"/>
        </a:accent2>
        <a:accent3>
          <a:srgbClr val="FFFFFF"/>
        </a:accent3>
        <a:accent4>
          <a:srgbClr val="000000"/>
        </a:accent4>
        <a:accent5>
          <a:srgbClr val="C7CAAA"/>
        </a:accent5>
        <a:accent6>
          <a:srgbClr val="A25316"/>
        </a:accent6>
        <a:hlink>
          <a:srgbClr val="005180"/>
        </a:hlink>
        <a:folHlink>
          <a:srgbClr val="6E30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D3D3D3"/>
      </a:lt1>
      <a:dk2>
        <a:srgbClr val="474747"/>
      </a:dk2>
      <a:lt2>
        <a:srgbClr val="B2B2B2"/>
      </a:lt2>
      <a:accent1>
        <a:srgbClr val="007C96"/>
      </a:accent1>
      <a:accent2>
        <a:srgbClr val="2365A9"/>
      </a:accent2>
      <a:accent3>
        <a:srgbClr val="E6E6E6"/>
      </a:accent3>
      <a:accent4>
        <a:srgbClr val="000000"/>
      </a:accent4>
      <a:accent5>
        <a:srgbClr val="AABFC9"/>
      </a:accent5>
      <a:accent6>
        <a:srgbClr val="1F5B99"/>
      </a:accent6>
      <a:hlink>
        <a:srgbClr val="3F6B74"/>
      </a:hlink>
      <a:folHlink>
        <a:srgbClr val="1E599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D3D3D3"/>
        </a:lt1>
        <a:dk2>
          <a:srgbClr val="474747"/>
        </a:dk2>
        <a:lt2>
          <a:srgbClr val="B2B2B2"/>
        </a:lt2>
        <a:accent1>
          <a:srgbClr val="007C96"/>
        </a:accent1>
        <a:accent2>
          <a:srgbClr val="2365A9"/>
        </a:accent2>
        <a:accent3>
          <a:srgbClr val="E6E6E6"/>
        </a:accent3>
        <a:accent4>
          <a:srgbClr val="000000"/>
        </a:accent4>
        <a:accent5>
          <a:srgbClr val="AABFC9"/>
        </a:accent5>
        <a:accent6>
          <a:srgbClr val="1F5B99"/>
        </a:accent6>
        <a:hlink>
          <a:srgbClr val="3F6B74"/>
        </a:hlink>
        <a:folHlink>
          <a:srgbClr val="1E59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D3D3D3"/>
        </a:lt1>
        <a:dk2>
          <a:srgbClr val="474747"/>
        </a:dk2>
        <a:lt2>
          <a:srgbClr val="B2B2B2"/>
        </a:lt2>
        <a:accent1>
          <a:srgbClr val="297C96"/>
        </a:accent1>
        <a:accent2>
          <a:srgbClr val="648449"/>
        </a:accent2>
        <a:accent3>
          <a:srgbClr val="E6E6E6"/>
        </a:accent3>
        <a:accent4>
          <a:srgbClr val="000000"/>
        </a:accent4>
        <a:accent5>
          <a:srgbClr val="ACBFC9"/>
        </a:accent5>
        <a:accent6>
          <a:srgbClr val="5A7741"/>
        </a:accent6>
        <a:hlink>
          <a:srgbClr val="3B6DB2"/>
        </a:hlink>
        <a:folHlink>
          <a:srgbClr val="5251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D3D3D3"/>
        </a:lt1>
        <a:dk2>
          <a:srgbClr val="474747"/>
        </a:dk2>
        <a:lt2>
          <a:srgbClr val="B2B2B2"/>
        </a:lt2>
        <a:accent1>
          <a:srgbClr val="898937"/>
        </a:accent1>
        <a:accent2>
          <a:srgbClr val="297C96"/>
        </a:accent2>
        <a:accent3>
          <a:srgbClr val="E6E6E6"/>
        </a:accent3>
        <a:accent4>
          <a:srgbClr val="000000"/>
        </a:accent4>
        <a:accent5>
          <a:srgbClr val="C4C4AE"/>
        </a:accent5>
        <a:accent6>
          <a:srgbClr val="247087"/>
        </a:accent6>
        <a:hlink>
          <a:srgbClr val="896736"/>
        </a:hlink>
        <a:folHlink>
          <a:srgbClr val="7C43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3D3D3"/>
        </a:lt1>
        <a:dk2>
          <a:srgbClr val="474747"/>
        </a:dk2>
        <a:lt2>
          <a:srgbClr val="B2B2B2"/>
        </a:lt2>
        <a:accent1>
          <a:srgbClr val="9B5E3E"/>
        </a:accent1>
        <a:accent2>
          <a:srgbClr val="848422"/>
        </a:accent2>
        <a:accent3>
          <a:srgbClr val="E6E6E6"/>
        </a:accent3>
        <a:accent4>
          <a:srgbClr val="000000"/>
        </a:accent4>
        <a:accent5>
          <a:srgbClr val="CBB6AF"/>
        </a:accent5>
        <a:accent6>
          <a:srgbClr val="77771E"/>
        </a:accent6>
        <a:hlink>
          <a:srgbClr val="297C96"/>
        </a:hlink>
        <a:folHlink>
          <a:srgbClr val="6342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474747"/>
        </a:dk2>
        <a:lt2>
          <a:srgbClr val="B2B2B2"/>
        </a:lt2>
        <a:accent1>
          <a:srgbClr val="007C96"/>
        </a:accent1>
        <a:accent2>
          <a:srgbClr val="2365A9"/>
        </a:accent2>
        <a:accent3>
          <a:srgbClr val="FFFFFF"/>
        </a:accent3>
        <a:accent4>
          <a:srgbClr val="000000"/>
        </a:accent4>
        <a:accent5>
          <a:srgbClr val="AABFC9"/>
        </a:accent5>
        <a:accent6>
          <a:srgbClr val="1F5B99"/>
        </a:accent6>
        <a:hlink>
          <a:srgbClr val="3F6B74"/>
        </a:hlink>
        <a:folHlink>
          <a:srgbClr val="1E59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474747"/>
        </a:dk2>
        <a:lt2>
          <a:srgbClr val="B2B2B2"/>
        </a:lt2>
        <a:accent1>
          <a:srgbClr val="297C96"/>
        </a:accent1>
        <a:accent2>
          <a:srgbClr val="648449"/>
        </a:accent2>
        <a:accent3>
          <a:srgbClr val="FFFFFF"/>
        </a:accent3>
        <a:accent4>
          <a:srgbClr val="000000"/>
        </a:accent4>
        <a:accent5>
          <a:srgbClr val="ACBFC9"/>
        </a:accent5>
        <a:accent6>
          <a:srgbClr val="5A7741"/>
        </a:accent6>
        <a:hlink>
          <a:srgbClr val="3B6DB2"/>
        </a:hlink>
        <a:folHlink>
          <a:srgbClr val="5251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474747"/>
        </a:dk2>
        <a:lt2>
          <a:srgbClr val="B2B2B2"/>
        </a:lt2>
        <a:accent1>
          <a:srgbClr val="898937"/>
        </a:accent1>
        <a:accent2>
          <a:srgbClr val="297C96"/>
        </a:accent2>
        <a:accent3>
          <a:srgbClr val="FFFFFF"/>
        </a:accent3>
        <a:accent4>
          <a:srgbClr val="000000"/>
        </a:accent4>
        <a:accent5>
          <a:srgbClr val="C4C4AE"/>
        </a:accent5>
        <a:accent6>
          <a:srgbClr val="247087"/>
        </a:accent6>
        <a:hlink>
          <a:srgbClr val="896736"/>
        </a:hlink>
        <a:folHlink>
          <a:srgbClr val="7C43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474747"/>
        </a:dk2>
        <a:lt2>
          <a:srgbClr val="B2B2B2"/>
        </a:lt2>
        <a:accent1>
          <a:srgbClr val="9B5E3E"/>
        </a:accent1>
        <a:accent2>
          <a:srgbClr val="848422"/>
        </a:accent2>
        <a:accent3>
          <a:srgbClr val="FFFFFF"/>
        </a:accent3>
        <a:accent4>
          <a:srgbClr val="000000"/>
        </a:accent4>
        <a:accent5>
          <a:srgbClr val="CBB6AF"/>
        </a:accent5>
        <a:accent6>
          <a:srgbClr val="77771E"/>
        </a:accent6>
        <a:hlink>
          <a:srgbClr val="297C96"/>
        </a:hlink>
        <a:folHlink>
          <a:srgbClr val="6342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01017510">
  <a:themeElements>
    <a:clrScheme name="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 (1)</Template>
  <TotalTime>2289</TotalTime>
  <Words>1498</Words>
  <Application>Microsoft Office PowerPoint</Application>
  <PresentationFormat>Экран (4:3)</PresentationFormat>
  <Paragraphs>367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2_Default Design</vt:lpstr>
      <vt:lpstr>1_Default Design</vt:lpstr>
      <vt:lpstr>01017510</vt:lpstr>
      <vt:lpstr>Stack of books design template</vt:lpstr>
      <vt:lpstr> Застосування оновленої методики АРВ у регуляторній політиці на місцевому рівні </vt:lpstr>
      <vt:lpstr>Презентация PowerPoint</vt:lpstr>
      <vt:lpstr>Презентация PowerPoint</vt:lpstr>
      <vt:lpstr>   Зміни щодо здійснення АРВ детально </vt:lpstr>
      <vt:lpstr>Презентация PowerPoint</vt:lpstr>
      <vt:lpstr>Презентация PowerPoint</vt:lpstr>
      <vt:lpstr> Оцінка вибраних альтернативних способів досягнення цілей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HM-LP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DL-HM</dc:creator>
  <cp:lastModifiedBy>ekonomika</cp:lastModifiedBy>
  <cp:revision>251</cp:revision>
  <dcterms:created xsi:type="dcterms:W3CDTF">2015-06-03T10:12:56Z</dcterms:created>
  <dcterms:modified xsi:type="dcterms:W3CDTF">2017-01-23T12:44:46Z</dcterms:modified>
</cp:coreProperties>
</file>